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8" r:id="rId2"/>
    <p:sldId id="292" r:id="rId3"/>
    <p:sldId id="387" r:id="rId4"/>
    <p:sldId id="258" r:id="rId5"/>
    <p:sldId id="369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65" r:id="rId15"/>
    <p:sldId id="386" r:id="rId16"/>
    <p:sldId id="3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552" autoAdjust="0"/>
  </p:normalViewPr>
  <p:slideViewPr>
    <p:cSldViewPr snapToGrid="0">
      <p:cViewPr varScale="1">
        <p:scale>
          <a:sx n="73" d="100"/>
          <a:sy n="73" d="100"/>
        </p:scale>
        <p:origin x="47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E90D-6443-45D5-AB73-6A7D0CBCCF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D21F2D-1907-45F1-9B93-BB1762A94325}" type="pres">
      <dgm:prSet presAssocID="{2FDBE90D-6443-45D5-AB73-6A7D0CBCCF85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0ED6465E-DA6A-4410-A68E-A5C5BDC5C01F}" type="presOf" srcId="{2FDBE90D-6443-45D5-AB73-6A7D0CBCCF85}" destId="{E0D21F2D-1907-45F1-9B93-BB1762A94325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CED8-506F-49AF-BE73-3D1A33480DE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94981-F5B7-436B-9962-151FBDD8A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94981-F5B7-436B-9962-151FBDD8A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9E3-8D9F-3F5B-0308-7F5329DE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90651-91C2-BA19-35EC-A04BA9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DD5A-2112-6235-85DC-B1B299E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076-7565-CDA6-EDBA-EC296154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C44E-B761-B97D-C746-ECAB6BB9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1B45-B749-84F1-7E0D-232A8B6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25F5B-9932-7B22-3C88-08AD57BC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4961-E805-FB33-5A16-E0CFA371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18F-11E0-CA53-A68B-C731CC50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7CFC-CA41-1297-94D3-F89EC65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B2452-1456-A52C-F8D5-3234E07ED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0949-F825-32B2-260B-674118F1E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E993F-73E9-E7AE-2ED3-3D288F24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6DBD-D9C7-84D2-27D0-26FD25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8735-00EC-3CA0-1B73-68A025E3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E6AC-BA0C-3CB0-A332-C14B281C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869-5FC6-53F4-7BC6-5136E550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B6CE0-9019-D821-C2F3-C78CF2C5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6E9F-D2BE-3C4A-D26A-F7C5A5D1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CC43-53EB-84ED-63B3-9A3403CE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D887-4D96-118D-73A2-1C895A6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B085A-425F-FD3C-BC71-9A29495F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329D-6798-F07C-D487-6101B49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25C4-C66D-4341-42FF-9C7C602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8A81-8750-B962-F8C6-6DA1403A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042-266E-A796-1A36-96B70B22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A0C-4A74-A126-7A99-F0685305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CC16C-9EAC-FE9F-396B-0241F7962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D6F5-EFBE-6874-ED24-0A51C268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EDD0-9CCB-FAD1-C4F2-4E43F03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13EA-8DBD-A257-A690-042711A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CE6-F826-5B66-2371-F2D5025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6492-1758-D69A-3E6F-15261B00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8565-447E-7044-9CE0-673F60DC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E43F8-3C42-54CA-4E92-F6A3940F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97A32-71E6-549D-B127-599697995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95A3-01EC-6EF0-5031-5E525E6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74BE6-33F4-D96C-2405-87AEFEDC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B891F-BE7B-C13D-681A-2C793B0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743-E60C-78E3-4219-5712DC70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DF502-5BB8-D822-01D7-20936C3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5FAD0-C9E9-80E2-6DFA-0BC166A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CEC0-8357-5413-2403-9992319E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9867B-72CF-0811-E65E-1F1A0A92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48B39-123B-5C1E-0B64-6FC3E285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226-40C4-ED8E-9C41-87B4E082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E48C-0492-969D-5358-C6C95D65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FBA1-E0E8-57D0-829D-823FB90F4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BB11-40DB-E7BF-59DE-E5088FC55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9E303-25F7-D260-0C1E-1C5D9A96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058F-FFC4-BC2B-7574-A9DB1D7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D607-D6DB-9EBE-6590-0B6F3CF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B2A1-BC34-EA9A-859D-059A7A66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6546-3C25-49A1-3B36-715D1745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8061-0760-C9C3-320B-EAD574AF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27B0-28E5-1E67-61B0-C32CC09E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7E62B-ABB9-605C-5E4E-9BF3E4FF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D59CD-E644-8A47-6C41-35307D32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A9FD8-0BA2-A466-EEFA-529DB25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1EC5-F665-6631-6BF9-22FB9539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9369-7ED6-38A0-734A-DD110F926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E8669A-962F-4ACD-AB1E-07597AA7AD5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8940-D37A-E1F1-4E91-FF221089D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6E2C-CD23-0AB2-1973-F43BEF1BE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5ECDF-75F7-4588-A97A-7139A514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cover with text&#10;&#10;AI-generated content may be incorrect.">
            <a:extLst>
              <a:ext uri="{FF2B5EF4-FFF2-40B4-BE49-F238E27FC236}">
                <a16:creationId xmlns:a16="http://schemas.microsoft.com/office/drawing/2014/main" id="{9B42642B-877C-E7C7-3675-E381E528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70" y="224790"/>
            <a:ext cx="4975860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63E01-66EE-E9C1-8C0A-556907493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AD09-3F8C-2387-FBB3-B5FA568E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Secure Coding Guideline: Make Package-Private to Preserve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A50C-8484-A183-4A8C-3512A467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Using public Features in the Client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F738-03E2-1E60-DF19-707E499DC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92CE-0069-9FD0-02C7-7185C346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6BAA-92E6-7FC6-0CB0-48F493EE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Secure Coding Guideline: Override to Prevent Security 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A67A-DB62-7D09-33F0-010F14BD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changes to a superclass can cause unwanted or unexpected behavior in subclasses if the classes are not carefully designed</a:t>
            </a:r>
          </a:p>
          <a:p>
            <a:r>
              <a:rPr lang="en-US" dirty="0"/>
              <a:t>A key secure coding recommendation is that we must override methods from a superclass if the subclass has a particular security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2E014-46A5-9370-3ACB-58C9157DB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BFED-FC51-06C5-C1EE-3ECD69B1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BE0B-6EF9-937F-A41C-85EA1136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final Methods and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152F9-45D8-6206-5423-D6F780C5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111CD-BF0C-0CAC-E649-6506C7A4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27" y="1564949"/>
            <a:ext cx="9884833" cy="3202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F13E6-EDEF-DB5F-3142-388824453408}"/>
              </a:ext>
            </a:extLst>
          </p:cNvPr>
          <p:cNvSpPr txBox="1"/>
          <p:nvPr/>
        </p:nvSpPr>
        <p:spPr>
          <a:xfrm>
            <a:off x="1121772" y="4969885"/>
            <a:ext cx="9648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Secure Coding Guideline: Declare final Methods and Classes</a:t>
            </a:r>
          </a:p>
        </p:txBody>
      </p:sp>
    </p:spTree>
    <p:extLst>
      <p:ext uri="{BB962C8B-B14F-4D97-AF65-F5344CB8AC3E}">
        <p14:creationId xmlns:p14="http://schemas.microsoft.com/office/powerpoint/2010/main" val="66163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14B5-ADF9-1EE3-9721-81B29756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0BBD-41D8-107C-74DA-21BCD01F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final Methods and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A6B1-D34B-E13C-3853-2647ACE06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F0E28-D6F5-EB61-F193-19485A92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9" y="1690688"/>
            <a:ext cx="10618921" cy="33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0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2E1A0-8478-B6B4-22FC-B8354227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1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070E2-0B66-D4A7-F70A-B70C45567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A48AB8-855A-F15B-B2CE-A416DAA3A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A8E39-C6B3-5DE5-1AA9-0FB4B565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2B14-7FBD-72EA-E245-B5B8390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0D3-8972-8285-245F-AB5E9CE4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National Park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1490-DC67-4239-C0A3-CA69DF74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E7F74E-D8B9-181F-53C1-C7A491D7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27" y="1599565"/>
            <a:ext cx="10515600" cy="4351338"/>
          </a:xfrm>
        </p:spPr>
        <p:txBody>
          <a:bodyPr/>
          <a:lstStyle/>
          <a:p>
            <a:r>
              <a:rPr lang="en-US" dirty="0"/>
              <a:t>Answer: Petrified Forest National Park</a:t>
            </a:r>
          </a:p>
        </p:txBody>
      </p:sp>
    </p:spTree>
    <p:extLst>
      <p:ext uri="{BB962C8B-B14F-4D97-AF65-F5344CB8AC3E}">
        <p14:creationId xmlns:p14="http://schemas.microsoft.com/office/powerpoint/2010/main" val="245952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5D94A-2E11-1A07-F482-34C78E7E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9BEE-D294-2EA5-D0F5-60C09B090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Java OOP and Data Structures with Introduction to Secure Coding</a:t>
            </a:r>
            <a:br>
              <a:rPr lang="en-US" sz="3100" dirty="0">
                <a:solidFill>
                  <a:schemeClr val="tx2"/>
                </a:solidFill>
              </a:rPr>
            </a:br>
            <a:r>
              <a:rPr lang="en-US" sz="3100" dirty="0">
                <a:solidFill>
                  <a:schemeClr val="tx2"/>
                </a:solidFill>
              </a:rPr>
              <a:t>Dr. Ziping Liu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16C7C-AFDA-B667-C485-59B533AE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" b="5440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0E9AA5-3AB6-7CA8-2E88-05185371D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6 Inheritance: Additional Topics </a:t>
            </a:r>
          </a:p>
        </p:txBody>
      </p:sp>
    </p:spTree>
    <p:extLst>
      <p:ext uri="{BB962C8B-B14F-4D97-AF65-F5344CB8AC3E}">
        <p14:creationId xmlns:p14="http://schemas.microsoft.com/office/powerpoint/2010/main" val="39760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C191F-D105-8A4A-578D-5B3F197F3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A6B14A-92E1-15D5-0859-4CF0D14C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526B-38F2-0A10-9DE0-F5C4856C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dirty="0">
                <a:solidFill>
                  <a:schemeClr val="tx2"/>
                </a:solidFill>
              </a:rPr>
              <a:t>https://he.kendallhunt.com/product/java-oop-and-data-structures-introduction-secure-coding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444-0372-8378-2CD4-5DA819DC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" b="5440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715C489-B5E2-5428-43B1-349FE95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059834-0800-EFC9-8D5D-F7CA9BF3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AB83BF-2BE4-4621-3FBA-37CD860D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A2168C-5D43-2BCD-63EF-A324DC2C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B878EF-70FC-3351-24CA-EAB8E5C82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052117-AA4F-821C-428C-6BA9B0EB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Chapter 6 Inheritance: Additional Topics </a:t>
            </a:r>
          </a:p>
        </p:txBody>
      </p:sp>
    </p:spTree>
    <p:extLst>
      <p:ext uri="{BB962C8B-B14F-4D97-AF65-F5344CB8AC3E}">
        <p14:creationId xmlns:p14="http://schemas.microsoft.com/office/powerpoint/2010/main" val="1589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BF0A-0571-3AE4-329B-7FDD247C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F35-20A0-78B6-C0D7-3446E8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57" y="5891173"/>
            <a:ext cx="10579443" cy="57158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9A291D-AFBA-B921-9197-A2EF55DD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54027"/>
              </p:ext>
            </p:extLst>
          </p:nvPr>
        </p:nvGraphicFramePr>
        <p:xfrm>
          <a:off x="838200" y="1825625"/>
          <a:ext cx="10515600" cy="360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58A932-A150-AAEB-AF28-D9156CC23D7C}"/>
              </a:ext>
            </a:extLst>
          </p:cNvPr>
          <p:cNvSpPr txBox="1"/>
          <p:nvPr/>
        </p:nvSpPr>
        <p:spPr>
          <a:xfrm>
            <a:off x="838200" y="1622855"/>
            <a:ext cx="1042690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Using packages in your programs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Limiting accessibility and extensibility with the package-private modifier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Practicing secure coding with inheritance relationships: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Using subclass overriding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Declaring final methods and classes 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Distinguishing between immutability and final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Compiling and running Java programs from command line (available on the supplemental website)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Defining and using Java Enums (available on the supplemental website)</a:t>
            </a:r>
          </a:p>
          <a:p>
            <a:pPr marL="285750" lvl="0" indent="-285750">
              <a:buFont typeface="Aptos" panose="020B0004020202020204" pitchFamily="34" charset="0"/>
              <a:buChar char="–"/>
            </a:pPr>
            <a:r>
              <a:rPr lang="en-US" sz="2400" dirty="0"/>
              <a:t>More on Java Secure Coding Guidelines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73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F1F3-FBC1-EA99-D072-BAE6AC08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67AC-E16E-B398-6F3D-E57A5E1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03D6-0F71-131F-8148-FFF9AC7A0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packages are a great way to organize related classes and other relevant files</a:t>
            </a:r>
          </a:p>
          <a:p>
            <a:r>
              <a:rPr lang="en-US" dirty="0"/>
              <a:t>We have been using packages whenever we import one of the Java libraries</a:t>
            </a:r>
          </a:p>
          <a:p>
            <a:r>
              <a:rPr lang="en-US" dirty="0" err="1"/>
              <a:t>java.lang</a:t>
            </a:r>
            <a:r>
              <a:rPr lang="en-US" dirty="0"/>
              <a:t> is a Java package which contains classes and interfaces that are fundamental to the design of the Java programming language. You can think of java as a top-level folder and lang as a subfolder beneath that. Some of the classes in </a:t>
            </a:r>
            <a:r>
              <a:rPr lang="en-US" dirty="0" err="1"/>
              <a:t>java.lang</a:t>
            </a:r>
            <a:r>
              <a:rPr lang="en-US" dirty="0"/>
              <a:t> include: String, StringBuilder, System, Integer, and Double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033C-58CF-4D11-E9CE-11BA26E7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F576F-3986-528B-39E3-3EA4AA03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639-3BEE-D3D2-49F0-E78F1AF0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B8B5B-0644-03AB-BB18-07AF35A82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4F366-2327-F01A-A8F7-FB77A94E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42" y="1526306"/>
            <a:ext cx="4798295" cy="445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1F907-A3F2-99C9-3073-179ED5F328DB}"/>
              </a:ext>
            </a:extLst>
          </p:cNvPr>
          <p:cNvSpPr txBox="1"/>
          <p:nvPr/>
        </p:nvSpPr>
        <p:spPr>
          <a:xfrm>
            <a:off x="6166337" y="2558570"/>
            <a:ext cx="48521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complete list of all Java packages on the official Java documentation website: https://docs.oracle.com/javase/8/docs/api/</a:t>
            </a:r>
          </a:p>
        </p:txBody>
      </p:sp>
    </p:spTree>
    <p:extLst>
      <p:ext uri="{BB962C8B-B14F-4D97-AF65-F5344CB8AC3E}">
        <p14:creationId xmlns:p14="http://schemas.microsoft.com/office/powerpoint/2010/main" val="3174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672D-0DB2-C8B9-71EE-1638B143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C4A4-1C39-B98D-4847-8A3F8F02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Secure Coding Guideline: Make Package-Private to Preserve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E890-A4D2-4820-9642-5FC2F5E4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If a variable or method does not have any visibility modifiers, Java treats it as package-private</a:t>
            </a:r>
          </a:p>
          <a:p>
            <a:r>
              <a:rPr lang="en-US" dirty="0"/>
              <a:t>Package-private visibility grants access to any class that is a part of the same package, regardless of whether that class is a subclass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7079-4EB5-3203-F0F5-B84DB9444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8E95-614C-EE77-B9C6-CD136373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1E34-09E4-30FB-3398-A3E42B0F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Secure Coding Guideline: Make Package-Private to Preserve Encapsulation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563C1-AA43-40B5-4E8B-BE76A8716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76928-98C2-8EA3-500C-C30530F4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54" y="1777623"/>
            <a:ext cx="5604846" cy="42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2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92610-A0F7-CB1F-B2E4-E0205625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96DB-0921-153F-8FE8-DC214D89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Secure Coding Guideline: Make Package-Private to Preserve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A85B-FE01-4082-0DB8-CCFFDA63F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61171" cy="4026534"/>
          </a:xfrm>
        </p:spPr>
        <p:txBody>
          <a:bodyPr>
            <a:normAutofit/>
          </a:bodyPr>
          <a:lstStyle/>
          <a:p>
            <a:r>
              <a:rPr lang="en-US" dirty="0"/>
              <a:t>Information Hiding with Package-Private </a:t>
            </a:r>
          </a:p>
          <a:p>
            <a:r>
              <a:rPr lang="en-US" dirty="0"/>
              <a:t>declare items as private or package-private to achieve the objective of information hiding in OOP when those items are only to be used internally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class will be published for external users, declare the class as public. Otherwise, declare the class as package-private for your own (“internal”) use.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Within a class, declare as public or protected those variables and methods that will be part of a published API. Declare non-API variables and methods as private or package-private for your own (“internal”) use.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58F9E-6732-7842-D1D1-A2149F4C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473" y="6028411"/>
            <a:ext cx="1058305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500</Words>
  <Application>Microsoft Office PowerPoint</Application>
  <PresentationFormat>Widescreen</PresentationFormat>
  <Paragraphs>40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Office Theme</vt:lpstr>
      <vt:lpstr>PowerPoint Presentation</vt:lpstr>
      <vt:lpstr>Java OOP and Data Structures with Introduction to Secure Coding Dr. Ziping Liu  </vt:lpstr>
      <vt:lpstr>https://he.kendallhunt.com/product/java-oop-and-data-structures-introduction-secure-coding  </vt:lpstr>
      <vt:lpstr>Chapter Outlines</vt:lpstr>
      <vt:lpstr>6.1 Packages</vt:lpstr>
      <vt:lpstr>6.1 Packages</vt:lpstr>
      <vt:lpstr>6.2 Secure Coding Guideline: Make Package-Private to Preserve Encapsulation</vt:lpstr>
      <vt:lpstr>6.2 Secure Coding Guideline: Make Package-Private to Preserve Encapsulation</vt:lpstr>
      <vt:lpstr>6.2 Secure Coding Guideline: Make Package-Private to Preserve Encapsulation</vt:lpstr>
      <vt:lpstr>6.2 Secure Coding Guideline: Make Package-Private to Preserve Encapsulation</vt:lpstr>
      <vt:lpstr>6.3 Secure Coding Guideline: Override to Prevent Security Holes</vt:lpstr>
      <vt:lpstr>6.4 final Methods and Classes</vt:lpstr>
      <vt:lpstr>6.4 final Methods and Classes</vt:lpstr>
      <vt:lpstr>PowerPoint Presentation</vt:lpstr>
      <vt:lpstr>PowerPoint Presentation</vt:lpstr>
      <vt:lpstr>Which National Park is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Ziping</dc:creator>
  <cp:lastModifiedBy>Liu, Ziping</cp:lastModifiedBy>
  <cp:revision>281</cp:revision>
  <dcterms:created xsi:type="dcterms:W3CDTF">2025-01-08T14:48:28Z</dcterms:created>
  <dcterms:modified xsi:type="dcterms:W3CDTF">2025-09-09T13:59:55Z</dcterms:modified>
</cp:coreProperties>
</file>